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9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448" r:id="rId5"/>
    <p:sldId id="2462" r:id="rId6"/>
    <p:sldId id="259" r:id="rId7"/>
    <p:sldId id="2463" r:id="rId8"/>
    <p:sldId id="2464" r:id="rId9"/>
    <p:sldId id="2465" r:id="rId10"/>
    <p:sldId id="2451" r:id="rId11"/>
    <p:sldId id="2466" r:id="rId12"/>
    <p:sldId id="2467" r:id="rId13"/>
    <p:sldId id="2468" r:id="rId14"/>
    <p:sldId id="2469" r:id="rId15"/>
    <p:sldId id="2470" r:id="rId16"/>
    <p:sldId id="2471" r:id="rId17"/>
    <p:sldId id="2472" r:id="rId18"/>
    <p:sldId id="2473" r:id="rId19"/>
    <p:sldId id="2474" r:id="rId20"/>
    <p:sldId id="2433" r:id="rId21"/>
    <p:sldId id="2450" r:id="rId22"/>
    <p:sldId id="260" r:id="rId23"/>
    <p:sldId id="2457" r:id="rId24"/>
    <p:sldId id="2453" r:id="rId25"/>
    <p:sldId id="262" r:id="rId26"/>
    <p:sldId id="2454" r:id="rId27"/>
    <p:sldId id="2456" r:id="rId28"/>
    <p:sldId id="2436" r:id="rId29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48" y="1612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97A9A2-04D9-49F4-A323-43775074701C}" type="datetime1">
              <a:rPr lang="en-GB" smtClean="0"/>
              <a:t>12/11/2024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9AD85-B496-451C-A9B5-64589B09AB2F}" type="datetime1">
              <a:rPr lang="en-GB" smtClean="0"/>
              <a:pPr/>
              <a:t>12/11/2024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812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406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910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261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50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9BF2E-9CB7-9BBB-6141-95DCD26B0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3CC097-39B7-92BA-07B6-DC29F83980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C6B185-75CA-E501-D52C-5A601ED87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64CA9-C1D9-D6A7-82AD-52816F9560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09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755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862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837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505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en-GB" spc="300" noProof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en-GB" sz="1600" noProof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 rtl="0">
              <a:buNone/>
            </a:pPr>
            <a:endParaRPr lang="en-GB" noProof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en-US" sz="4000" spc="300" noProof="0"/>
              <a:t>Click to edit Master title style</a:t>
            </a:r>
            <a:endParaRPr lang="en-GB" sz="4000" spc="300" noProof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en-GB" noProof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en-GB" sz="1600" noProof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 rtl="0">
              <a:buNone/>
            </a:pPr>
            <a:endParaRPr lang="en-GB" noProof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en-GB" noProof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n-US" sz="4800" noProof="0"/>
              <a:t>Click to edit Master title style</a:t>
            </a:r>
            <a:endParaRPr lang="en-GB" sz="4800" noProof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en-US" spc="300" noProof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noProof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en-US" spc="300" noProof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noProof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n-US" sz="4800" noProof="0"/>
              <a:t>Click to edit Master title style</a:t>
            </a:r>
            <a:endParaRPr lang="en-GB" sz="4800" noProof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ndpaperme.com/how-do-you-determine-the-data-collection-period-for-your-sustainability-report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lgorit.ma/course/data-wrangling-and-visualization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-wiki-see.page/m/ThesionMS/Exploratory-Data-Analysis/wiki/Analisis-dan-Eksplorasi-Data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-wiki-see.page/m/ThesionMS/Exploratory-Data-Analysis/wiki/Analisis-dan-Eksplorasi-Data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1/05/geospatial-visualization-via-folium-library/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kizo-blog/dashboard_dash_plotly" TargetMode="External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team.net/predictive-model-of-analysis-include-forecasting-classification-regression-and-text-analysis.html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9.wdp"/><Relationship Id="rId3" Type="http://schemas.openxmlformats.org/officeDocument/2006/relationships/image" Target="../media/image13.png"/><Relationship Id="rId7" Type="http://schemas.openxmlformats.org/officeDocument/2006/relationships/image" Target="../media/image15.jpe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microsoft.com/office/2007/relationships/hdphoto" Target="../media/hdphoto6.wdp"/><Relationship Id="rId11" Type="http://schemas.microsoft.com/office/2007/relationships/hdphoto" Target="../media/hdphoto8.wdp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microsoft.com/office/2007/relationships/hdphoto" Target="../media/hdphoto5.wdp"/><Relationship Id="rId9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0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2.wdp"/><Relationship Id="rId5" Type="http://schemas.openxmlformats.org/officeDocument/2006/relationships/image" Target="../media/image21.png"/><Relationship Id="rId4" Type="http://schemas.microsoft.com/office/2007/relationships/hdphoto" Target="../media/hdphoto11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4.wdp"/><Relationship Id="rId5" Type="http://schemas.openxmlformats.org/officeDocument/2006/relationships/image" Target="../media/image23.png"/><Relationship Id="rId4" Type="http://schemas.microsoft.com/office/2007/relationships/hdphoto" Target="../media/hdphoto1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6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pacex/39337245145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pacex/39337245145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pacex/32945170805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pacex/32945170805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Space Race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1" y="5455781"/>
            <a:ext cx="5167313" cy="518795"/>
          </a:xfrm>
        </p:spPr>
        <p:txBody>
          <a:bodyPr rtlCol="0"/>
          <a:lstStyle/>
          <a:p>
            <a:pPr rtl="0"/>
            <a:r>
              <a:rPr lang="en-GB" dirty="0"/>
              <a:t>Carlos Rueda </a:t>
            </a:r>
            <a:br>
              <a:rPr lang="en-GB" dirty="0"/>
            </a:br>
            <a:r>
              <a:rPr lang="en-GB" dirty="0"/>
              <a:t>12 November 2024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Data science capstone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610BBB-527C-43F8-A733-E9C7774A9D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/>
              <a:t>SpaceX API</a:t>
            </a:r>
            <a:endParaRPr lang="en-GB" dirty="0"/>
          </a:p>
        </p:txBody>
      </p:sp>
      <p:pic>
        <p:nvPicPr>
          <p:cNvPr id="8" name="Picture Placeholder 7" descr="A computer with a funnel&#10;&#10;Description automatically generated">
            <a:extLst>
              <a:ext uri="{FF2B5EF4-FFF2-40B4-BE49-F238E27FC236}">
                <a16:creationId xmlns:a16="http://schemas.microsoft.com/office/drawing/2014/main" id="{52BEE111-640B-4F8F-93DF-1B331E6721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9234" r="29234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F20B8-C29F-BA25-14E7-401FED7C6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10</a:t>
            </a:fld>
            <a:endParaRPr lang="en-GB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201632-9DAB-8EAF-1477-44643D694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474153"/>
            <a:ext cx="4646246" cy="2218585"/>
          </a:xfrm>
        </p:spPr>
        <p:txBody>
          <a:bodyPr/>
          <a:lstStyle/>
          <a:p>
            <a:r>
              <a:rPr lang="en-GB" dirty="0"/>
              <a:t>Employed API requests to gather launch data, decoding the JSON responses and converting them into a structured format for analysis.</a:t>
            </a:r>
          </a:p>
          <a:p>
            <a:r>
              <a:rPr lang="en-GB" dirty="0"/>
              <a:t>Web Scraping: Utilized </a:t>
            </a:r>
            <a:r>
              <a:rPr lang="en-GB" dirty="0" err="1"/>
              <a:t>BeautifulSoup</a:t>
            </a:r>
            <a:r>
              <a:rPr lang="en-GB" dirty="0"/>
              <a:t> to extract Falcon 9 launch records from Wikipedia, converting the HTML tables into a usable format for analysis.</a:t>
            </a:r>
          </a:p>
          <a:p>
            <a:r>
              <a:rPr lang="en-GB" dirty="0"/>
              <a:t>Data </a:t>
            </a:r>
            <a:r>
              <a:rPr lang="en-GB" dirty="0" err="1"/>
              <a:t>CleaningAddressed</a:t>
            </a:r>
            <a:r>
              <a:rPr lang="en-GB" dirty="0"/>
              <a:t> missing values and performed necessary data cleaning procedures to prepare the combined dataset for analysis.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3C947B-7E16-FE04-8E51-670F42D8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collection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575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8B56E-49AB-A59B-AD9A-EB05D7984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5BE0AE-F4A4-29D5-BF9F-5C4BAA5D6B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/>
              <a:t>Capstone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E5878-3249-2256-3CF7-68F98AEA0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11</a:t>
            </a:fld>
            <a:endParaRPr lang="en-GB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E2FB66-C566-7C73-14C2-AF8A58DD2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474153"/>
            <a:ext cx="4646246" cy="2218585"/>
          </a:xfrm>
        </p:spPr>
        <p:txBody>
          <a:bodyPr/>
          <a:lstStyle/>
          <a:p>
            <a:r>
              <a:rPr lang="en-GB" dirty="0"/>
              <a:t>Launch Site and Orbit Analysis: Examined launch frequency across different sites and </a:t>
            </a:r>
            <a:r>
              <a:rPr lang="en-GB" dirty="0" err="1"/>
              <a:t>analyzed</a:t>
            </a:r>
            <a:r>
              <a:rPr lang="en-GB" dirty="0"/>
              <a:t> the distribution of orbits.</a:t>
            </a:r>
          </a:p>
          <a:p>
            <a:r>
              <a:rPr lang="en-GB" dirty="0"/>
              <a:t>Landing Outcome Label: Created a dedicated label for landing outcomes based on the original outcome data.</a:t>
            </a:r>
          </a:p>
          <a:p>
            <a:r>
              <a:rPr lang="en-GB" dirty="0"/>
              <a:t>Data Export: Saved the processed data, including the new landing outcome label, to a CSV file for subsequent model training.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BC842E-8095-41D2-6D15-F8D6F25F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wrangling</a:t>
            </a:r>
            <a:endParaRPr lang="en-GB" dirty="0"/>
          </a:p>
        </p:txBody>
      </p:sp>
      <p:pic>
        <p:nvPicPr>
          <p:cNvPr id="12" name="Picture Placeholder 11" descr="A logo with text on it&#10;&#10;Description automatically generated">
            <a:extLst>
              <a:ext uri="{FF2B5EF4-FFF2-40B4-BE49-F238E27FC236}">
                <a16:creationId xmlns:a16="http://schemas.microsoft.com/office/drawing/2014/main" id="{EC7E40A6-3CF3-0804-002F-C0D3EEECD3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070" r="80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75437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2A501-AB5D-B3C3-D356-C032F72AD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1CA444-91B0-55D2-2CF5-F45586851C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/>
              <a:t>Capstone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00B69-97B8-E821-BBCC-A529F4A64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12</a:t>
            </a:fld>
            <a:endParaRPr lang="en-GB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31B399-B650-7430-2096-2912730D2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314173"/>
            <a:ext cx="4646246" cy="221858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To gain insights into the dataset, we conducted a visual analysis focusing on key relationships:</a:t>
            </a:r>
          </a:p>
          <a:p>
            <a:r>
              <a:rPr lang="en-GB" dirty="0"/>
              <a:t>Launch Site Relationships: Explored connections between launch site and flight number, as well as launch site and payload mass.</a:t>
            </a:r>
          </a:p>
          <a:p>
            <a:r>
              <a:rPr lang="en-GB" dirty="0"/>
              <a:t>Orbit Type Analysis: Investigated the success rate of missions based on orbit type and visualized the relationship between flight number and orbit type.</a:t>
            </a:r>
          </a:p>
          <a:p>
            <a:r>
              <a:rPr lang="en-GB" dirty="0"/>
              <a:t>Yearly Launch Success Trends: Examined the overall launch success trends over time.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0D5C8D2-D3FC-AC4F-8FB7-8B02E894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EDA data </a:t>
            </a:r>
            <a:r>
              <a:rPr lang="es-ES" dirty="0" err="1"/>
              <a:t>visualization</a:t>
            </a:r>
            <a:endParaRPr lang="en-GB" dirty="0"/>
          </a:p>
        </p:txBody>
      </p:sp>
      <p:pic>
        <p:nvPicPr>
          <p:cNvPr id="11" name="Picture Placeholder 10" descr="A graph with words on it&#10;&#10;Description automatically generated with medium confidence">
            <a:extLst>
              <a:ext uri="{FF2B5EF4-FFF2-40B4-BE49-F238E27FC236}">
                <a16:creationId xmlns:a16="http://schemas.microsoft.com/office/drawing/2014/main" id="{86B80BF3-DC30-BDDD-5EF1-784B5A43B31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383" r="203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7565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7B5E4-BB01-346D-CAE3-A5F11523E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09017F-DFBE-7415-8E2E-6904700EF7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/>
              <a:t>Capstone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A33C8-B947-FF0D-7D61-2A0240282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13</a:t>
            </a:fld>
            <a:endParaRPr lang="en-GB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EE0CAC-D41A-47F7-3160-6743981B6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314173"/>
            <a:ext cx="5897218" cy="2218585"/>
          </a:xfrm>
        </p:spPr>
        <p:txBody>
          <a:bodyPr/>
          <a:lstStyle/>
          <a:p>
            <a:r>
              <a:rPr lang="en-GB" dirty="0"/>
              <a:t>Seamless Database Connection: Integrated the SpaceX dataset into a PostgreSQL database directly from the </a:t>
            </a:r>
            <a:r>
              <a:rPr lang="en-GB" dirty="0" err="1"/>
              <a:t>Jupyter</a:t>
            </a:r>
            <a:r>
              <a:rPr lang="en-GB" dirty="0"/>
              <a:t> notebook for efficient data management and analysis.</a:t>
            </a:r>
          </a:p>
          <a:p>
            <a:r>
              <a:rPr lang="en-GB" dirty="0"/>
              <a:t>SQL-Driven Exploration: Leveraged SQL queries to gain deeper insights into the data, including:</a:t>
            </a:r>
          </a:p>
          <a:p>
            <a:pPr lvl="1"/>
            <a:r>
              <a:rPr lang="en-GB" dirty="0"/>
              <a:t>Identifying unique launch sites.</a:t>
            </a:r>
          </a:p>
          <a:p>
            <a:pPr lvl="1"/>
            <a:r>
              <a:rPr lang="en-GB" dirty="0"/>
              <a:t>Calculating total payload mass for NASA missions.</a:t>
            </a:r>
          </a:p>
          <a:p>
            <a:pPr lvl="1"/>
            <a:r>
              <a:rPr lang="en-GB" dirty="0"/>
              <a:t>Determining average payload mass for specific booster versions.</a:t>
            </a:r>
          </a:p>
          <a:p>
            <a:pPr lvl="1"/>
            <a:r>
              <a:rPr lang="en-GB" dirty="0" err="1"/>
              <a:t>Analyzing</a:t>
            </a:r>
            <a:r>
              <a:rPr lang="en-GB" dirty="0"/>
              <a:t> successful and failed mission outcomes</a:t>
            </a:r>
          </a:p>
          <a:p>
            <a:pPr lvl="1"/>
            <a:r>
              <a:rPr lang="en-GB" dirty="0"/>
              <a:t>.Investigating failed drone ship landings and their associated booster versions and launch sites.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60312A3-3285-2B36-D3D7-B05F8FC6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SQL-Based EDA</a:t>
            </a:r>
          </a:p>
        </p:txBody>
      </p:sp>
      <p:pic>
        <p:nvPicPr>
          <p:cNvPr id="11" name="Picture Placeholder 10" descr="A graph with words on it&#10;&#10;Description automatically generated with medium confidence">
            <a:extLst>
              <a:ext uri="{FF2B5EF4-FFF2-40B4-BE49-F238E27FC236}">
                <a16:creationId xmlns:a16="http://schemas.microsoft.com/office/drawing/2014/main" id="{DB7777A0-594A-41D4-DD51-7B225CACAD4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383" r="203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905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B2729-DF73-015E-8152-810549A9C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2347938-656B-0087-95D6-0B303F32F6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4023360" cy="464871"/>
          </a:xfrm>
        </p:spPr>
        <p:txBody>
          <a:bodyPr/>
          <a:lstStyle/>
          <a:p>
            <a:r>
              <a:rPr lang="en-US" dirty="0"/>
              <a:t>Folium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59F485-5E74-6AC6-3E2E-0AD018670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en-GB" noProof="0" smtClean="0"/>
              <a:pPr rtl="0">
                <a:spcAft>
                  <a:spcPts val="600"/>
                </a:spcAft>
              </a:pPr>
              <a:t>14</a:t>
            </a:fld>
            <a:endParaRPr lang="en-GB" noProof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CD31513B-0963-508B-8926-7277C872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/>
          <a:lstStyle/>
          <a:p>
            <a:r>
              <a:rPr lang="en-US" dirty="0"/>
              <a:t>Interactive 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F7601-D681-ACE7-B965-7283800B7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143696"/>
            <a:ext cx="5775703" cy="2218585"/>
          </a:xfrm>
        </p:spPr>
        <p:txBody>
          <a:bodyPr/>
          <a:lstStyle/>
          <a:p>
            <a:r>
              <a:rPr lang="en-GB" dirty="0"/>
              <a:t>Interactive Map Visualization: Utilized Folium to create an interactive map displaying launch sites, with markers and visual elements indicating the success or failure of each launch.</a:t>
            </a:r>
          </a:p>
          <a:p>
            <a:r>
              <a:rPr lang="en-GB" dirty="0"/>
              <a:t>Launch Outcome Classification: Assigned numerical values (0 for failure, 1 for success) to launch outcomes for analysis.</a:t>
            </a:r>
          </a:p>
          <a:p>
            <a:r>
              <a:rPr lang="en-GB" dirty="0"/>
              <a:t>Success Rate Visualization: Employed color-coded marker clusters to highlight launch sites with higher success rates.</a:t>
            </a:r>
          </a:p>
          <a:p>
            <a:r>
              <a:rPr lang="en-GB" dirty="0"/>
              <a:t>Proximity Analysis: Calculated distances between launch sites and surrounding features like railways, highways, coastlines, and cities to assess potential geographical influences on launch success.</a:t>
            </a:r>
          </a:p>
        </p:txBody>
      </p:sp>
      <p:pic>
        <p:nvPicPr>
          <p:cNvPr id="7" name="Picture Placeholder 6" descr="A map with blue points&#10;&#10;Description automatically generated">
            <a:extLst>
              <a:ext uri="{FF2B5EF4-FFF2-40B4-BE49-F238E27FC236}">
                <a16:creationId xmlns:a16="http://schemas.microsoft.com/office/drawing/2014/main" id="{6D9628B9-26D0-A2B7-F309-E2E329CFCE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1650" r="31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6655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1B339-C5B0-DEF1-C89A-650C1978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4E41F15-8FDD-7E62-B571-E034CD2FE7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4023360" cy="464871"/>
          </a:xfrm>
        </p:spPr>
        <p:txBody>
          <a:bodyPr/>
          <a:lstStyle/>
          <a:p>
            <a:r>
              <a:rPr lang="en-GB" dirty="0" err="1"/>
              <a:t>Plotly</a:t>
            </a:r>
            <a:r>
              <a:rPr lang="en-GB" dirty="0"/>
              <a:t> Dash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176976-F939-83D7-C5BA-C45313600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en-GB" noProof="0" smtClean="0"/>
              <a:pPr rtl="0">
                <a:spcAft>
                  <a:spcPts val="600"/>
                </a:spcAft>
              </a:pPr>
              <a:t>15</a:t>
            </a:fld>
            <a:endParaRPr lang="en-GB" noProof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73AA7342-1D31-84D9-402B-C93E6015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/>
          <a:lstStyle/>
          <a:p>
            <a:r>
              <a:rPr lang="en-GB" dirty="0"/>
              <a:t>Build a Dashboard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8F2C1-12F0-B14B-4CD1-6BE55F714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143696"/>
            <a:ext cx="5775703" cy="2218585"/>
          </a:xfrm>
        </p:spPr>
        <p:txBody>
          <a:bodyPr/>
          <a:lstStyle/>
          <a:p>
            <a:r>
              <a:rPr lang="en-GB" dirty="0"/>
              <a:t>Created an interactive map to visualize launch sites and their success rates.</a:t>
            </a:r>
          </a:p>
          <a:p>
            <a:r>
              <a:rPr lang="en-GB" dirty="0" err="1"/>
              <a:t>Analyzed</a:t>
            </a:r>
            <a:r>
              <a:rPr lang="en-GB" dirty="0"/>
              <a:t> the proximity of launch sites to geographical features like railways, highways, and coastlines.</a:t>
            </a:r>
          </a:p>
        </p:txBody>
      </p:sp>
      <p:pic>
        <p:nvPicPr>
          <p:cNvPr id="10" name="Picture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D8688D3A-ADED-0162-80C1-09001CD416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680" r="276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55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EA10B-D72A-180B-44B3-E6EB9AE3B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1E648EE-5992-F2EC-1431-E6BAD9D3BE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4023360" cy="464871"/>
          </a:xfrm>
        </p:spPr>
        <p:txBody>
          <a:bodyPr/>
          <a:lstStyle/>
          <a:p>
            <a:r>
              <a:rPr lang="en-GB" dirty="0"/>
              <a:t>Classification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28CD95-9E67-5E95-E52F-1BE067CEC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en-GB" noProof="0" smtClean="0"/>
              <a:pPr rtl="0">
                <a:spcAft>
                  <a:spcPts val="600"/>
                </a:spcAft>
              </a:pPr>
              <a:t>16</a:t>
            </a:fld>
            <a:endParaRPr lang="en-GB" noProof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ACA8F1F0-DD98-A905-B1D2-CA789A3D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/>
          <a:lstStyle/>
          <a:p>
            <a:r>
              <a:rPr lang="en-GB" dirty="0"/>
              <a:t>Predictive Analysis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CA841-DEE8-7E8A-65F0-8523936A2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143696"/>
            <a:ext cx="5775703" cy="2218585"/>
          </a:xfrm>
        </p:spPr>
        <p:txBody>
          <a:bodyPr/>
          <a:lstStyle/>
          <a:p>
            <a:r>
              <a:rPr lang="en-GB" dirty="0"/>
              <a:t>Developed and optimized machine learning models to predict launch success based on various factors.</a:t>
            </a:r>
          </a:p>
          <a:p>
            <a:r>
              <a:rPr lang="en-GB" dirty="0"/>
              <a:t>Built an interactive dashboard using </a:t>
            </a:r>
            <a:r>
              <a:rPr lang="en-GB" dirty="0" err="1"/>
              <a:t>Plotly</a:t>
            </a:r>
            <a:r>
              <a:rPr lang="en-GB" dirty="0"/>
              <a:t> Dash to visualize key launch data, including launch site distribution, payload mass, and the relationship between these factors and launch outcomes.</a:t>
            </a:r>
          </a:p>
        </p:txBody>
      </p:sp>
      <p:pic>
        <p:nvPicPr>
          <p:cNvPr id="7" name="Picture Placeholder 6" descr="A diagram of forecasting&#10;&#10;Description automatically generated">
            <a:extLst>
              <a:ext uri="{FF2B5EF4-FFF2-40B4-BE49-F238E27FC236}">
                <a16:creationId xmlns:a16="http://schemas.microsoft.com/office/drawing/2014/main" id="{FA406810-30D1-FF3A-7D35-05A99BEB6E1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334" r="203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2635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7EF4CE-E0F9-4353-9C7D-5294DDF36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4520" y="2418985"/>
            <a:ext cx="11002961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sz="4800"/>
              <a:t>Growth by sector </a:t>
            </a:r>
          </a:p>
        </p:txBody>
      </p:sp>
      <p:graphicFrame>
        <p:nvGraphicFramePr>
          <p:cNvPr id="6" name="Table 2" descr="Table Goes Here">
            <a:extLst>
              <a:ext uri="{FF2B5EF4-FFF2-40B4-BE49-F238E27FC236}">
                <a16:creationId xmlns:a16="http://schemas.microsoft.com/office/drawing/2014/main" id="{0E9A2E70-9C73-45A4-9B0C-E2433CF2A83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84078937"/>
              </p:ext>
            </p:extLst>
          </p:nvPr>
        </p:nvGraphicFramePr>
        <p:xfrm>
          <a:off x="595313" y="2406285"/>
          <a:ext cx="11001375" cy="2775993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2200275">
                  <a:extLst>
                    <a:ext uri="{9D8B030D-6E8A-4147-A177-3AD203B41FA5}">
                      <a16:colId xmlns:a16="http://schemas.microsoft.com/office/drawing/2014/main" val="2481577866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836427615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310093864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023951014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906063091"/>
                    </a:ext>
                  </a:extLst>
                </a:gridCol>
              </a:tblGrid>
              <a:tr h="581433">
                <a:tc>
                  <a:txBody>
                    <a:bodyPr/>
                    <a:lstStyle/>
                    <a:p>
                      <a:pPr rtl="0"/>
                      <a:endParaRPr lang="en-GB" noProof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latin typeface="+mn-lt"/>
                          <a:cs typeface="Biome Light" panose="020B0303030204020804" pitchFamily="34" charset="0"/>
                        </a:rPr>
                        <a:t>Q1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latin typeface="+mn-lt"/>
                          <a:cs typeface="Biome Light" panose="020B0303030204020804" pitchFamily="34" charset="0"/>
                        </a:rPr>
                        <a:t>Q2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latin typeface="+mn-lt"/>
                          <a:cs typeface="Biome Light" panose="020B0303030204020804" pitchFamily="34" charset="0"/>
                        </a:rPr>
                        <a:t>Q3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noProof="0">
                          <a:latin typeface="+mn-lt"/>
                          <a:cs typeface="Biome Light" panose="020B0303030204020804" pitchFamily="34" charset="0"/>
                        </a:rPr>
                        <a:t>Q4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420419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 rtl="0"/>
                      <a:r>
                        <a:rPr lang="en-GB" sz="1600" spc="300" noProof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1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400" noProof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4.3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400" noProof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2.5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400" noProof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3.5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400" noProof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4.5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24629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 rtl="0"/>
                      <a:r>
                        <a:rPr lang="en-GB" sz="1600" spc="300" noProof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2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400" noProof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400" noProof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4.4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400" noProof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1.8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400" noProof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2.8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60785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l" rtl="0"/>
                      <a:r>
                        <a:rPr lang="en-GB" sz="1600" spc="300" noProof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3</a:t>
                      </a:r>
                    </a:p>
                  </a:txBody>
                  <a:tcPr marL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400" noProof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400" noProof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400" noProof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400" noProof="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2580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/>
              <a:t>A SATISFIED CUTOMER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n-GB"/>
              <a:t>FABRIKAM WAS GREAT TO WORK WITH. LARISSA WAS MY REPRESENTATIVE AND SHE ANTICIPATED MY NEEDS AND WORKED DILIGENTLY TO FIX MY ISSUE.</a:t>
            </a: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Meet the team</a:t>
            </a:r>
          </a:p>
        </p:txBody>
      </p:sp>
      <p:pic>
        <p:nvPicPr>
          <p:cNvPr id="11" name="Picture Placeholder 10" descr="portrait">
            <a:extLst>
              <a:ext uri="{FF2B5EF4-FFF2-40B4-BE49-F238E27FC236}">
                <a16:creationId xmlns:a16="http://schemas.microsoft.com/office/drawing/2014/main" id="{011BDE68-0A80-4D82-92C3-76544DD8F0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16" name="Picture Placeholder 15" descr="portrait">
            <a:extLst>
              <a:ext uri="{FF2B5EF4-FFF2-40B4-BE49-F238E27FC236}">
                <a16:creationId xmlns:a16="http://schemas.microsoft.com/office/drawing/2014/main" id="{740533F4-86F2-4B1E-96A3-2FA4F436D3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885" t="18388" r="16167" b="36404"/>
          <a:stretch/>
        </p:blipFill>
        <p:spPr>
          <a:xfrm>
            <a:off x="4051300" y="365125"/>
            <a:ext cx="2997200" cy="1781979"/>
          </a:xfrm>
        </p:spPr>
      </p:pic>
      <p:pic>
        <p:nvPicPr>
          <p:cNvPr id="18" name="Picture Placeholder 17" descr="portrait">
            <a:extLst>
              <a:ext uri="{FF2B5EF4-FFF2-40B4-BE49-F238E27FC236}">
                <a16:creationId xmlns:a16="http://schemas.microsoft.com/office/drawing/2014/main" id="{18BC2A5A-7F05-4444-8281-26D531194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22" name="Picture Placeholder 21" descr="portrait">
            <a:extLst>
              <a:ext uri="{FF2B5EF4-FFF2-40B4-BE49-F238E27FC236}">
                <a16:creationId xmlns:a16="http://schemas.microsoft.com/office/drawing/2014/main" id="{AF3616EE-41A1-44FC-B25A-038F0C321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24" name="Picture Placeholder 23" descr="portrait">
            <a:extLst>
              <a:ext uri="{FF2B5EF4-FFF2-40B4-BE49-F238E27FC236}">
                <a16:creationId xmlns:a16="http://schemas.microsoft.com/office/drawing/2014/main" id="{2708FFA5-E81C-4FD0-970D-C71D36C8D3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389" b="5389"/>
          <a:stretch/>
        </p:blipFill>
        <p:spPr/>
      </p:pic>
      <p:pic>
        <p:nvPicPr>
          <p:cNvPr id="20" name="Picture Placeholder 19" descr="portrait">
            <a:extLst>
              <a:ext uri="{FF2B5EF4-FFF2-40B4-BE49-F238E27FC236}">
                <a16:creationId xmlns:a16="http://schemas.microsoft.com/office/drawing/2014/main" id="{5AFBBF42-7056-4477-896E-1E8073CB472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985" t="7844" r="6193" b="16511"/>
          <a:stretch/>
        </p:blipFill>
        <p:spPr>
          <a:xfrm>
            <a:off x="4051300" y="4479925"/>
            <a:ext cx="2997200" cy="1781979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GB" sz="1800" spc="300"/>
              <a:t>ANA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en-GB" sz="1500"/>
              <a:t>CEO</a:t>
            </a:r>
          </a:p>
          <a:p>
            <a:pPr marL="0" indent="0" rtl="0">
              <a:buNone/>
            </a:pPr>
            <a:r>
              <a:rPr lang="en-GB" sz="1800" spc="300"/>
              <a:t>LARISSA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en-GB" sz="1500"/>
              <a:t>CFO</a:t>
            </a:r>
          </a:p>
          <a:p>
            <a:pPr marL="0" indent="0" rtl="0">
              <a:buNone/>
            </a:pPr>
            <a:r>
              <a:rPr lang="en-GB" sz="1800" spc="300"/>
              <a:t>ROMAN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en-GB" sz="1500"/>
              <a:t>CTO</a:t>
            </a:r>
          </a:p>
          <a:p>
            <a:pPr marL="0" indent="0" rtl="0">
              <a:buNone/>
            </a:pPr>
            <a:r>
              <a:rPr lang="en-GB" sz="1800" spc="300"/>
              <a:t>FEDERICO</a:t>
            </a:r>
            <a:r>
              <a:rPr lang="en-GB" sz="1800"/>
              <a:t>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en-GB" sz="1500"/>
              <a:t>CPO</a:t>
            </a:r>
          </a:p>
          <a:p>
            <a:pPr marL="0" indent="0" rtl="0">
              <a:buNone/>
            </a:pPr>
            <a:r>
              <a:rPr lang="en-GB" sz="1800" spc="300"/>
              <a:t>ALEJANDRA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en-GB" sz="1500"/>
              <a:t>CMO</a:t>
            </a:r>
          </a:p>
          <a:p>
            <a:pPr marL="0" indent="0" rtl="0">
              <a:buNone/>
            </a:pPr>
            <a:r>
              <a:rPr lang="en-GB" sz="1800" spc="300"/>
              <a:t>JIM 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en-GB" sz="1500"/>
              <a:t>COO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F2A82-A1C3-4571-9ED3-A0EC07989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GB" dirty="0"/>
              <a:t>Executive Summary</a:t>
            </a:r>
          </a:p>
          <a:p>
            <a:pPr rtl="0"/>
            <a:r>
              <a:rPr lang="en-GB" dirty="0"/>
              <a:t>Introduction</a:t>
            </a:r>
          </a:p>
          <a:p>
            <a:pPr rtl="0"/>
            <a:r>
              <a:rPr lang="en-GB" dirty="0"/>
              <a:t>Methodology	</a:t>
            </a:r>
          </a:p>
          <a:p>
            <a:pPr rtl="0"/>
            <a:r>
              <a:rPr lang="en-GB" dirty="0"/>
              <a:t>Results</a:t>
            </a:r>
          </a:p>
          <a:p>
            <a:pPr rtl="0"/>
            <a:r>
              <a:rPr lang="en-GB" dirty="0"/>
              <a:t>Conclusion</a:t>
            </a:r>
          </a:p>
          <a:p>
            <a:pPr rtl="0"/>
            <a:r>
              <a:rPr lang="en-GB" dirty="0"/>
              <a:t>Appendix</a:t>
            </a:r>
          </a:p>
          <a:p>
            <a:pPr rtl="0"/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/>
              <a:t>What’s next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377440" cy="365125"/>
          </a:xfrm>
        </p:spPr>
        <p:txBody>
          <a:bodyPr rtlCol="0"/>
          <a:lstStyle/>
          <a:p>
            <a:pPr rtl="0"/>
            <a:r>
              <a:rPr lang="en-GB" spc="300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457865-6CE4-48F7-9DE8-065695261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725" y="2417615"/>
            <a:ext cx="11002961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8000"/>
                  <a:lumOff val="2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sz="4800" spc="300"/>
              <a:t>quarterly</a:t>
            </a:r>
            <a:r>
              <a:rPr lang="en-GB" sz="4800"/>
              <a:t> timeline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1897641-C811-4117-B9B9-5EE41B5A3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640256"/>
              </p:ext>
            </p:extLst>
          </p:nvPr>
        </p:nvGraphicFramePr>
        <p:xfrm>
          <a:off x="681249" y="2400407"/>
          <a:ext cx="10827912" cy="2871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326">
                  <a:extLst>
                    <a:ext uri="{9D8B030D-6E8A-4147-A177-3AD203B41FA5}">
                      <a16:colId xmlns:a16="http://schemas.microsoft.com/office/drawing/2014/main" val="711439747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3789717619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2607839798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769144258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537907298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920672763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217148694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247395267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231269635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3587985154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3023193756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420336204"/>
                    </a:ext>
                  </a:extLst>
                </a:gridCol>
              </a:tblGrid>
              <a:tr h="585216">
                <a:tc gridSpan="3">
                  <a:txBody>
                    <a:bodyPr/>
                    <a:lstStyle/>
                    <a:p>
                      <a:pPr algn="ctr" rtl="0"/>
                      <a:r>
                        <a:rPr lang="en-GB" noProof="0"/>
                        <a:t>Q1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/>
                      <a:r>
                        <a:rPr lang="en-GB" noProof="0"/>
                        <a:t>Q2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/>
                      <a:r>
                        <a:rPr lang="en-GB" noProof="0"/>
                        <a:t>Q3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/>
                      <a:r>
                        <a:rPr lang="en-GB" noProof="0"/>
                        <a:t>Q4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9144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rtl="0"/>
                      <a:r>
                        <a:rPr lang="en-GB" sz="1800" spc="300" noProof="0">
                          <a:solidFill>
                            <a:schemeClr val="tx1"/>
                          </a:solidFill>
                        </a:rPr>
                        <a:t>JUL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spc="300" noProof="0">
                          <a:solidFill>
                            <a:schemeClr val="tx1"/>
                          </a:solidFill>
                        </a:rPr>
                        <a:t>AUG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spc="300" noProof="0">
                          <a:solidFill>
                            <a:schemeClr val="tx1"/>
                          </a:solidFill>
                        </a:rPr>
                        <a:t>SEP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spc="300" noProof="0">
                          <a:solidFill>
                            <a:schemeClr val="tx1"/>
                          </a:solidFill>
                        </a:rPr>
                        <a:t>OCT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spc="300" noProof="0">
                          <a:solidFill>
                            <a:schemeClr val="tx1"/>
                          </a:solidFill>
                        </a:rPr>
                        <a:t>NOV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spc="300" noProof="0">
                          <a:solidFill>
                            <a:schemeClr val="tx1"/>
                          </a:solidFill>
                        </a:rPr>
                        <a:t>DEC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spc="300" noProof="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spc="300" noProof="0">
                          <a:solidFill>
                            <a:schemeClr val="tx1"/>
                          </a:solidFill>
                        </a:rPr>
                        <a:t>FEB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spc="300" noProof="0">
                          <a:solidFill>
                            <a:schemeClr val="tx1"/>
                          </a:solidFill>
                        </a:rPr>
                        <a:t>MAR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spc="300" noProof="0">
                          <a:solidFill>
                            <a:schemeClr val="tx1"/>
                          </a:solidFill>
                        </a:rPr>
                        <a:t>APR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spc="300" noProof="0">
                          <a:solidFill>
                            <a:schemeClr val="tx1"/>
                          </a:solidFill>
                        </a:rPr>
                        <a:t>MAY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800" spc="300" noProof="0">
                          <a:solidFill>
                            <a:schemeClr val="tx1"/>
                          </a:solidFill>
                        </a:rPr>
                        <a:t>JUN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761096"/>
                  </a:ext>
                </a:extLst>
              </a:tr>
              <a:tr h="1645920">
                <a:tc gridSpan="3"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en-GB" sz="1600" spc="300" noProof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PRODUCT LAUNCH</a:t>
                      </a:r>
                    </a:p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Lorem ipsum dolor sit amet, consectetur adipiscing elit. Mauris vitae lorem id leo accumsan.</a:t>
                      </a:r>
                      <a:endParaRPr lang="en-GB" sz="1400" noProof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en-GB" sz="1600" spc="300" noProof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PRODUCT LAUNCH</a:t>
                      </a:r>
                    </a:p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Lorem ipsum dolor sit amet, consectetur adipiscing elit. Mauris vitae lorem id leo accumsan.</a:t>
                      </a:r>
                      <a:endParaRPr lang="en-GB" sz="1400" noProof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en-GB" sz="1600" spc="300" noProof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PRODUCT LAUNCH</a:t>
                      </a:r>
                    </a:p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GB" sz="1400" b="0" i="0" u="none" strike="noStrike" noProof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Lorem ipsum dolor sit amet, consectetur adipiscing elit. Mauris vitae lorem id leo accumsan.</a:t>
                      </a:r>
                      <a:endParaRPr lang="en-GB" sz="1400" noProof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en-GB" sz="1600" spc="300" noProof="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PRODUCT LAUNCH</a:t>
                      </a:r>
                    </a:p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en-GB" sz="1400" b="0" i="0" u="none" strike="noStrike" noProof="0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Lorem ipsum </a:t>
                      </a:r>
                      <a:r>
                        <a:rPr lang="en-GB" sz="1400" b="0" i="0" u="none" strike="noStrike" noProof="0" dirty="0" err="1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dolor</a:t>
                      </a:r>
                      <a:r>
                        <a:rPr lang="en-GB" sz="1400" b="0" i="0" u="none" strike="noStrike" noProof="0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 sit </a:t>
                      </a:r>
                      <a:r>
                        <a:rPr lang="en-GB" sz="1400" b="0" i="0" u="none" strike="noStrike" noProof="0" dirty="0" err="1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amet</a:t>
                      </a:r>
                      <a:r>
                        <a:rPr lang="en-GB" sz="1400" b="0" i="0" u="none" strike="noStrike" noProof="0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, </a:t>
                      </a:r>
                      <a:r>
                        <a:rPr lang="en-GB" sz="1400" b="0" i="0" u="none" strike="noStrike" noProof="0" dirty="0" err="1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consectetur</a:t>
                      </a:r>
                      <a:r>
                        <a:rPr lang="en-GB" sz="1400" b="0" i="0" u="none" strike="noStrike" noProof="0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 </a:t>
                      </a:r>
                      <a:r>
                        <a:rPr lang="en-GB" sz="1400" b="0" i="0" u="none" strike="noStrike" noProof="0" dirty="0" err="1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adipiscing</a:t>
                      </a:r>
                      <a:r>
                        <a:rPr lang="en-GB" sz="1400" b="0" i="0" u="none" strike="noStrike" noProof="0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 </a:t>
                      </a:r>
                      <a:r>
                        <a:rPr lang="en-GB" sz="1400" b="0" i="0" u="none" strike="noStrike" noProof="0" dirty="0" err="1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elit</a:t>
                      </a:r>
                      <a:r>
                        <a:rPr lang="en-GB" sz="1400" b="0" i="0" u="none" strike="noStrike" noProof="0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. </a:t>
                      </a:r>
                      <a:r>
                        <a:rPr lang="en-GB" sz="1400" b="0" i="0" u="none" strike="noStrike" noProof="0" dirty="0" err="1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Mauris</a:t>
                      </a:r>
                      <a:r>
                        <a:rPr lang="en-GB" sz="1400" b="0" i="0" u="none" strike="noStrike" noProof="0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 vitae lorem id </a:t>
                      </a:r>
                      <a:r>
                        <a:rPr lang="en-GB" sz="1400" b="0" i="0" u="none" strike="noStrike" noProof="0" dirty="0" err="1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leo</a:t>
                      </a:r>
                      <a:r>
                        <a:rPr lang="en-GB" sz="1400" b="0" i="0" u="none" strike="noStrike" noProof="0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 </a:t>
                      </a:r>
                      <a:r>
                        <a:rPr lang="en-GB" sz="1400" b="0" i="0" u="none" strike="noStrike" noProof="0" dirty="0" err="1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accumsan</a:t>
                      </a:r>
                      <a:r>
                        <a:rPr lang="en-GB" sz="1400" b="0" i="0" u="none" strike="noStrike" noProof="0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.</a:t>
                      </a:r>
                      <a:endParaRPr lang="en-GB" sz="1400" noProof="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7206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108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en-GB" sz="4800" spc="300"/>
              <a:t>Goals for q2</a:t>
            </a:r>
          </a:p>
        </p:txBody>
      </p:sp>
      <p:pic>
        <p:nvPicPr>
          <p:cNvPr id="15" name="Picture Placeholder 14" descr="group professional photo">
            <a:extLst>
              <a:ext uri="{FF2B5EF4-FFF2-40B4-BE49-F238E27FC236}">
                <a16:creationId xmlns:a16="http://schemas.microsoft.com/office/drawing/2014/main" id="{4B696E0D-78B0-41A4-A40D-7A4F6E88F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475" b="22475"/>
          <a:stretch>
            <a:fillRect/>
          </a:stretch>
        </p:blipFill>
        <p:spPr/>
      </p:pic>
      <p:pic>
        <p:nvPicPr>
          <p:cNvPr id="10" name="Picture Placeholder 9" descr="close up of computer boards">
            <a:extLst>
              <a:ext uri="{FF2B5EF4-FFF2-40B4-BE49-F238E27FC236}">
                <a16:creationId xmlns:a16="http://schemas.microsoft.com/office/drawing/2014/main" id="{AD4E0449-1F68-4DB7-BBE6-7BC3B0E306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074" b="1507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n-GB" spc="300">
                <a:solidFill>
                  <a:schemeClr val="tx1"/>
                </a:solidFill>
              </a:rPr>
              <a:t>EMPLOYEE OPPORTUNITIES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n-GB" spc="300">
                <a:solidFill>
                  <a:schemeClr val="tx1"/>
                </a:solidFill>
              </a:rPr>
              <a:t>BUSINESS PRIORITIES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1400">
                <a:solidFill>
                  <a:schemeClr val="tx1"/>
                </a:solidFill>
              </a:rPr>
              <a:t>End of fiscal celebration on July 15th 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1400">
                <a:solidFill>
                  <a:schemeClr val="tx1"/>
                </a:solidFill>
              </a:rPr>
              <a:t>Employee day of learning on August 14th 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1400">
                <a:solidFill>
                  <a:schemeClr val="tx1"/>
                </a:solidFill>
              </a:rPr>
              <a:t>Employee Yoga on September 3rd 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1400">
                <a:solidFill>
                  <a:schemeClr val="tx1"/>
                </a:solidFill>
              </a:rPr>
              <a:t>Seminar series begins September 10th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1400">
                <a:solidFill>
                  <a:schemeClr val="tx1"/>
                </a:solidFill>
              </a:rPr>
              <a:t>Increase customer satisfaction by 2%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1400">
                <a:solidFill>
                  <a:schemeClr val="tx1"/>
                </a:solidFill>
              </a:rPr>
              <a:t>Maintain growth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1400">
                <a:solidFill>
                  <a:schemeClr val="tx1"/>
                </a:solidFill>
              </a:rPr>
              <a:t>Initiative partnership with third-party organisations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en-GB" sz="4800" spc="300"/>
              <a:t>Goals for q2 </a:t>
            </a:r>
          </a:p>
        </p:txBody>
      </p:sp>
      <p:pic>
        <p:nvPicPr>
          <p:cNvPr id="14" name="Picture Placeholder 13" descr="person staring at blueprints on a wall">
            <a:extLst>
              <a:ext uri="{FF2B5EF4-FFF2-40B4-BE49-F238E27FC236}">
                <a16:creationId xmlns:a16="http://schemas.microsoft.com/office/drawing/2014/main" id="{0FFF32E4-AD91-40FC-9DF7-A335457822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pic>
        <p:nvPicPr>
          <p:cNvPr id="16" name="Picture Placeholder 15" descr="sticky notes on a clear dry erase board">
            <a:extLst>
              <a:ext uri="{FF2B5EF4-FFF2-40B4-BE49-F238E27FC236}">
                <a16:creationId xmlns:a16="http://schemas.microsoft.com/office/drawing/2014/main" id="{50D4325D-C08E-44CB-8E25-A519866BD2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pic>
        <p:nvPicPr>
          <p:cNvPr id="19" name="Picture Placeholder 18" descr="group of people at a conference table">
            <a:extLst>
              <a:ext uri="{FF2B5EF4-FFF2-40B4-BE49-F238E27FC236}">
                <a16:creationId xmlns:a16="http://schemas.microsoft.com/office/drawing/2014/main" id="{FB89929D-9F1B-48CA-B694-B0344FFC9F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341" b="4341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A248D7-680E-4181-9558-ED00D7CEA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/>
          </a:bodyPr>
          <a:lstStyle/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pc="300" dirty="0"/>
              <a:t>BUSINESS </a:t>
            </a:r>
            <a:br>
              <a:rPr lang="en-GB" spc="300" dirty="0"/>
            </a:br>
            <a:r>
              <a:rPr lang="en-GB" spc="300" dirty="0"/>
              <a:t>PRIORITIES</a:t>
            </a:r>
          </a:p>
          <a:p>
            <a:pPr marL="228600" indent="-228600" rtl="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GB" sz="1400" spc="0" dirty="0"/>
              <a:t>Increase customer satisfaction by 2%</a:t>
            </a:r>
          </a:p>
          <a:p>
            <a:pPr marL="228600" indent="-228600" rtl="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GB" sz="1400" spc="0" dirty="0"/>
              <a:t>Maintain growth</a:t>
            </a:r>
          </a:p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pc="300" dirty="0"/>
          </a:p>
          <a:p>
            <a:pPr rtl="0"/>
            <a:endParaRPr lang="en-GB" dirty="0"/>
          </a:p>
        </p:txBody>
      </p:sp>
      <p:sp>
        <p:nvSpPr>
          <p:cNvPr id="12" name="Content Placeholder 24">
            <a:extLst>
              <a:ext uri="{FF2B5EF4-FFF2-40B4-BE49-F238E27FC236}">
                <a16:creationId xmlns:a16="http://schemas.microsoft.com/office/drawing/2014/main" id="{3DD3B9ED-231E-423D-B8D7-6DE1C249CA4E}"/>
              </a:ext>
            </a:extLst>
          </p:cNvPr>
          <p:cNvSpPr txBox="1">
            <a:spLocks/>
          </p:cNvSpPr>
          <p:nvPr/>
        </p:nvSpPr>
        <p:spPr>
          <a:xfrm>
            <a:off x="4541520" y="3670301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2400" spc="300"/>
              <a:t>ADDED </a:t>
            </a:r>
            <a:br>
              <a:rPr lang="en-GB" sz="2400" spc="300"/>
            </a:br>
            <a:r>
              <a:rPr lang="en-GB" sz="2400" spc="300"/>
              <a:t>PRIORITIES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GB" sz="1400"/>
              <a:t>Improve social media presence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GB" sz="1400"/>
              <a:t>Ensure the cost of development stays below budget</a:t>
            </a:r>
          </a:p>
          <a:p>
            <a:pPr rtl="0"/>
            <a:endParaRPr lang="en-GB"/>
          </a:p>
        </p:txBody>
      </p:sp>
      <p:sp>
        <p:nvSpPr>
          <p:cNvPr id="13" name="Content Placeholder 25">
            <a:extLst>
              <a:ext uri="{FF2B5EF4-FFF2-40B4-BE49-F238E27FC236}">
                <a16:creationId xmlns:a16="http://schemas.microsoft.com/office/drawing/2014/main" id="{184497C2-C5BB-4C07-AF14-B5D10275FC68}"/>
              </a:ext>
            </a:extLst>
          </p:cNvPr>
          <p:cNvSpPr txBox="1">
            <a:spLocks/>
          </p:cNvSpPr>
          <p:nvPr/>
        </p:nvSpPr>
        <p:spPr>
          <a:xfrm>
            <a:off x="8122920" y="3670302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GB" sz="2400" spc="300"/>
              <a:t>EMPLOYEE OPPORTUNITIES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GB" sz="1400"/>
              <a:t>Interns begin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GB" sz="1400"/>
              <a:t>Indoor rec leagues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GB" sz="1400"/>
              <a:t>Chess tournaments</a:t>
            </a:r>
          </a:p>
          <a:p>
            <a:pPr rtl="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GB" sz="1400"/>
              <a:t>Big Game watching party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960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SUMMARY</a:t>
            </a:r>
          </a:p>
        </p:txBody>
      </p:sp>
      <p:pic>
        <p:nvPicPr>
          <p:cNvPr id="6" name="Picture Placeholder 5" descr="person staring at blueprints on a brick wall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5416550" cy="68580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000" b="0" i="0" u="none" strike="noStrike" kern="1200" cap="none" spc="300" normalizeH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OUR BUSINESS IS GOOD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b="0" i="0" u="none" strike="noStrike" kern="1200" cap="none" spc="0" normalizeH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Profits are up in the last quarter by 3%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000" b="0" i="0" u="none" strike="noStrike" kern="1200" cap="none" spc="300" normalizeH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WE’RE GETTING OUR WORK DONE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b="0" i="0" u="none" strike="noStrike" kern="1200" cap="none" spc="0" normalizeH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finished the consolidation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000" b="0" i="0" u="none" strike="noStrike" kern="1200" cap="none" spc="300" normalizeH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WE’RE DELIVERING FOR OUR CUSTOMERS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b="0" i="0" u="none" strike="noStrike" kern="1200" cap="none" spc="0" normalizeH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Customer satisfaction increased from 70 to 80%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000" b="0" i="0" u="none" strike="noStrike" kern="1200" cap="none" spc="300" normalizeH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OUR CUSTOMERS KEEP COMING 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600" b="0" i="0" u="none" strike="noStrike" kern="1200" cap="none" spc="0" normalizeH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increased customer retention by 4%</a:t>
            </a:r>
          </a:p>
          <a:p>
            <a:pPr rtl="0"/>
            <a:endParaRPr lang="en-GB" b="1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rmAutofit/>
          </a:bodyPr>
          <a:lstStyle/>
          <a:p>
            <a:pPr rtl="0"/>
            <a:r>
              <a:rPr lang="en-GB" sz="4000" spc="30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pic>
        <p:nvPicPr>
          <p:cNvPr id="12" name="Online Image Placeholder 11" descr="Smartphone">
            <a:extLst>
              <a:ext uri="{FF2B5EF4-FFF2-40B4-BE49-F238E27FC236}">
                <a16:creationId xmlns:a16="http://schemas.microsoft.com/office/drawing/2014/main" id="{4E709B75-16EA-4581-AED9-567DEF45A6B2}"/>
              </a:ext>
            </a:extLst>
          </p:cNvPr>
          <p:cNvPicPr>
            <a:picLocks noGrp="1" noChangeAspect="1"/>
          </p:cNvPicPr>
          <p:nvPr>
            <p:ph type="clipArt" sz="quarter" idx="20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0873" y="3118670"/>
            <a:ext cx="730250" cy="73025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GB"/>
              <a:t>VICTORIA LINDQVIST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GB"/>
              <a:t>+1 (589) 555-0199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rmAutofit fontScale="92500"/>
          </a:bodyPr>
          <a:lstStyle/>
          <a:p>
            <a:pPr rtl="0"/>
            <a:r>
              <a:rPr lang="en-GB"/>
              <a:t>victoria@fabrikam.com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C414-85D9-40D6-9BB3-5AF68A84F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/>
              <a:t>WWW.FABRIKAM.COM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Summary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 rtlCol="0"/>
          <a:lstStyle/>
          <a:p>
            <a:pPr rtl="0"/>
            <a:r>
              <a:rPr lang="en-GB" dirty="0"/>
              <a:t>Methodologies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en-GB" sz="1600" dirty="0">
                <a:cs typeface="Biome Light" panose="020B0303030204020804" pitchFamily="34" charset="0"/>
              </a:rPr>
              <a:t>- Data Collection </a:t>
            </a:r>
            <a:r>
              <a:rPr lang="es-ES" sz="1600" dirty="0">
                <a:cs typeface="Biome Light" panose="020B0303030204020804" pitchFamily="34" charset="0"/>
              </a:rPr>
              <a:t>(</a:t>
            </a:r>
            <a:r>
              <a:rPr lang="en-GB" sz="1600" dirty="0">
                <a:cs typeface="Biome Light" panose="020B0303030204020804" pitchFamily="34" charset="0"/>
              </a:rPr>
              <a:t>API)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en-GB" sz="1600" dirty="0">
                <a:cs typeface="Biome Light" panose="020B0303030204020804" pitchFamily="34" charset="0"/>
              </a:rPr>
              <a:t>- Data Collection (Web Scraping)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en-GB" sz="1600" dirty="0">
                <a:cs typeface="Biome Light" panose="020B0303030204020804" pitchFamily="34" charset="0"/>
              </a:rPr>
              <a:t>- Data Wrangling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en-GB" sz="1600" dirty="0">
                <a:cs typeface="Biome Light" panose="020B0303030204020804" pitchFamily="34" charset="0"/>
              </a:rPr>
              <a:t>- Exploratory Data Analysis (SQL)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en-GB" sz="1600" dirty="0">
                <a:cs typeface="Biome Light" panose="020B0303030204020804" pitchFamily="34" charset="0"/>
              </a:rPr>
              <a:t>- Exploratory Data Analysis (Data Visualization)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en-GB" sz="1600" dirty="0">
                <a:cs typeface="Biome Light" panose="020B0303030204020804" pitchFamily="34" charset="0"/>
              </a:rPr>
              <a:t>- Interactive Visual Analytics (Folium)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en-GB" sz="1600" dirty="0">
                <a:cs typeface="Biome Light" panose="020B0303030204020804" pitchFamily="34" charset="0"/>
              </a:rPr>
              <a:t>- Machine Learning Prediction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C1859-297D-33D8-451A-66A8439A6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48D4EFC-A625-E216-7E34-F4CF101B8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Summary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6AA5AD7C-D45B-29CD-6994-1DA54001C6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AC90C8-4F04-9827-6148-C249D42F8D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 rtlCol="0"/>
          <a:lstStyle/>
          <a:p>
            <a:pPr rtl="0"/>
            <a:r>
              <a:rPr lang="en-GB" dirty="0"/>
              <a:t>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D3BB72-4C4B-0FB2-7D51-6B80B82FE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en-GB" dirty="0"/>
              <a:t>- EDA result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en-GB" dirty="0"/>
              <a:t>- Interactive analytics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en-GB" dirty="0"/>
              <a:t>- Predictive Analytics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6C7E5-ABA0-8BDC-FE22-1CB7A5386F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504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5ED4F4-84BA-BA2A-F643-9216C576B6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/>
              <a:t>Background</a:t>
            </a:r>
            <a:r>
              <a:rPr lang="es-ES" dirty="0"/>
              <a:t> and </a:t>
            </a:r>
            <a:r>
              <a:rPr lang="es-ES" dirty="0" err="1"/>
              <a:t>context</a:t>
            </a:r>
            <a:endParaRPr lang="en-GB" dirty="0"/>
          </a:p>
        </p:txBody>
      </p:sp>
      <p:pic>
        <p:nvPicPr>
          <p:cNvPr id="8" name="Picture Placeholder 7" descr="A rocket launching with smoke and clouds of smoke&#10;&#10;Description automatically generated">
            <a:extLst>
              <a:ext uri="{FF2B5EF4-FFF2-40B4-BE49-F238E27FC236}">
                <a16:creationId xmlns:a16="http://schemas.microsoft.com/office/drawing/2014/main" id="{020438C2-28BB-74FC-D437-5FECD658D34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44" b="7844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24687-A2A6-2FCA-3FB6-5B72C1FAF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5</a:t>
            </a:fld>
            <a:endParaRPr lang="en-GB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6D8FDF-7AF6-5979-4988-5810EA135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SpaceX's reusable rockets give them a significant price advantage. This project aims to predict the reusability of those rockets, allowing competitors to better estimate SpaceX's costs and compete with them on price.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F04AAC-5BC0-03F1-7A2F-DE426313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683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32DCD-70DD-1482-9CA4-E8F2714C3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0708A3-7FDC-2712-0675-781DEBF0E8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/>
              <a:t>Finding</a:t>
            </a:r>
            <a:r>
              <a:rPr lang="es-ES" dirty="0"/>
              <a:t> </a:t>
            </a:r>
            <a:r>
              <a:rPr lang="es-ES" dirty="0" err="1"/>
              <a:t>answers</a:t>
            </a:r>
            <a:endParaRPr lang="en-GB" dirty="0"/>
          </a:p>
        </p:txBody>
      </p:sp>
      <p:pic>
        <p:nvPicPr>
          <p:cNvPr id="8" name="Picture Placeholder 7" descr="A rocket launching with smoke and clouds of smoke&#10;&#10;Description automatically generated">
            <a:extLst>
              <a:ext uri="{FF2B5EF4-FFF2-40B4-BE49-F238E27FC236}">
                <a16:creationId xmlns:a16="http://schemas.microsoft.com/office/drawing/2014/main" id="{C7B1611D-2703-95E6-0139-644D4171442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44" b="7844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F4ED7-530E-1730-9325-45A29DD45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6</a:t>
            </a:fld>
            <a:endParaRPr lang="en-GB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BDA892-9DA6-B0C3-330C-CEBC5627D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Identify key factors: What are the critical elements that determine successful rocket landings?</a:t>
            </a:r>
          </a:p>
          <a:p>
            <a:r>
              <a:rPr lang="en-GB" dirty="0" err="1"/>
              <a:t>Analyze</a:t>
            </a:r>
            <a:r>
              <a:rPr lang="en-GB" dirty="0"/>
              <a:t> feature interactions: How do these factors influence each other to impact landing success?</a:t>
            </a:r>
          </a:p>
          <a:p>
            <a:r>
              <a:rPr lang="en-GB" dirty="0"/>
              <a:t>Optimize operating conditions: What are the ideal conditions to ensure consistent and reliable rocket reusability?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9D9129-FE85-1E43-4B6C-CB068D37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123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/>
              <a:t>Section 1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 rtlCol="0"/>
          <a:lstStyle/>
          <a:p>
            <a:pPr rtl="0"/>
            <a:r>
              <a:rPr lang="en-GB" dirty="0"/>
              <a:t>Methodology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23CCBA8-E581-4DFE-7DB0-D314DE1208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4023360" cy="464871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Content Placeholder 6" descr="A rocket on a launch pad&#10;&#10;Description automatically generated">
            <a:extLst>
              <a:ext uri="{FF2B5EF4-FFF2-40B4-BE49-F238E27FC236}">
                <a16:creationId xmlns:a16="http://schemas.microsoft.com/office/drawing/2014/main" id="{B8960A62-3F52-4BF7-4F58-9A1FBAEB956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779" r="2" b="1845"/>
          <a:stretch/>
        </p:blipFill>
        <p:spPr>
          <a:xfrm>
            <a:off x="20" y="10"/>
            <a:ext cx="5416530" cy="6846922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38B33-21E4-21FC-68F4-3E4955D5D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en-GB" noProof="0" smtClean="0"/>
              <a:pPr rtl="0">
                <a:spcAft>
                  <a:spcPts val="600"/>
                </a:spcAft>
              </a:pPr>
              <a:t>8</a:t>
            </a:fld>
            <a:endParaRPr lang="en-GB" noProof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E41D40F1-9862-F73A-9F59-C589AB60B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1641E-BDBD-CA4A-F7E6-A462F16CE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314178"/>
            <a:ext cx="4646246" cy="2218585"/>
          </a:xfrm>
        </p:spPr>
        <p:txBody>
          <a:bodyPr/>
          <a:lstStyle/>
          <a:p>
            <a:r>
              <a:rPr lang="en-GB" dirty="0"/>
              <a:t>Data collection methodology:</a:t>
            </a:r>
          </a:p>
          <a:p>
            <a:pPr lvl="1"/>
            <a:r>
              <a:rPr lang="en-GB" dirty="0"/>
              <a:t>Data was collected using SpaceX API and web scraping from Wikipedia.</a:t>
            </a:r>
          </a:p>
          <a:p>
            <a:r>
              <a:rPr lang="en-GB" dirty="0"/>
              <a:t>Perform data wrangling</a:t>
            </a:r>
          </a:p>
          <a:p>
            <a:pPr lvl="1"/>
            <a:r>
              <a:rPr lang="en-GB" dirty="0"/>
              <a:t>One-hot encoding was applied to categorical features</a:t>
            </a:r>
          </a:p>
          <a:p>
            <a:r>
              <a:rPr lang="en-GB" dirty="0"/>
              <a:t>Perform exploratory data analysis (EDA) using visualization and SQL</a:t>
            </a:r>
          </a:p>
        </p:txBody>
      </p:sp>
    </p:spTree>
    <p:extLst>
      <p:ext uri="{BB962C8B-B14F-4D97-AF65-F5344CB8AC3E}">
        <p14:creationId xmlns:p14="http://schemas.microsoft.com/office/powerpoint/2010/main" val="2981205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F8C7D-D412-2ED0-8865-DAE01FFF1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876BE90-8475-6B30-D888-870879B1D9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4023360" cy="464871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Content Placeholder 6" descr="A rocket on a launch pad&#10;&#10;Description automatically generated">
            <a:extLst>
              <a:ext uri="{FF2B5EF4-FFF2-40B4-BE49-F238E27FC236}">
                <a16:creationId xmlns:a16="http://schemas.microsoft.com/office/drawing/2014/main" id="{8A688932-A4AE-0BE1-2794-D5EB1C88A1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779" r="2" b="1845"/>
          <a:stretch/>
        </p:blipFill>
        <p:spPr>
          <a:xfrm>
            <a:off x="20" y="10"/>
            <a:ext cx="5416530" cy="6846922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C8AA50-8AD4-C045-DE0E-E170485FA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en-GB" noProof="0" smtClean="0"/>
              <a:pPr rtl="0">
                <a:spcAft>
                  <a:spcPts val="600"/>
                </a:spcAft>
              </a:pPr>
              <a:t>9</a:t>
            </a:fld>
            <a:endParaRPr lang="en-GB" noProof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25945296-30AD-763B-4BB0-1CBEB411A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9D08F-41BC-7221-3DB8-21CA295EB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314178"/>
            <a:ext cx="4646246" cy="2218585"/>
          </a:xfrm>
        </p:spPr>
        <p:txBody>
          <a:bodyPr/>
          <a:lstStyle/>
          <a:p>
            <a:r>
              <a:rPr lang="en-GB" dirty="0"/>
              <a:t>Perform interactive visual analytics using Folium and </a:t>
            </a:r>
            <a:r>
              <a:rPr lang="en-GB" dirty="0" err="1"/>
              <a:t>Plotly</a:t>
            </a:r>
            <a:r>
              <a:rPr lang="en-GB" dirty="0"/>
              <a:t> Dash</a:t>
            </a:r>
          </a:p>
          <a:p>
            <a:r>
              <a:rPr lang="en-GB" dirty="0"/>
              <a:t>Perform predictive analysis using classification models</a:t>
            </a:r>
          </a:p>
          <a:p>
            <a:pPr lvl="1"/>
            <a:r>
              <a:rPr lang="en-GB" dirty="0"/>
              <a:t>How to build, tune, evaluate classification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2611373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84_TF55661986_Win32.potx" id="{1CDDDD57-F79A-457F-AE74-3E6C5B14A091}" vid="{35255769-D38C-493F-A69A-9781C0DDBBA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{7B560F70-24F0-4618-B184-5B9F1EC08552}tf55661986_win32</Template>
  <TotalTime>109</TotalTime>
  <Words>1076</Words>
  <Application>Microsoft Office PowerPoint</Application>
  <PresentationFormat>Widescreen</PresentationFormat>
  <Paragraphs>220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Biome Light</vt:lpstr>
      <vt:lpstr>Calibri</vt:lpstr>
      <vt:lpstr>Calibri Light</vt:lpstr>
      <vt:lpstr>Wingdings</vt:lpstr>
      <vt:lpstr>Office Theme</vt:lpstr>
      <vt:lpstr>Space Race</vt:lpstr>
      <vt:lpstr>Agenda</vt:lpstr>
      <vt:lpstr>Summary</vt:lpstr>
      <vt:lpstr>Summary</vt:lpstr>
      <vt:lpstr>iNTRODUCTION</vt:lpstr>
      <vt:lpstr>iNTRODUCTION</vt:lpstr>
      <vt:lpstr>Section 1</vt:lpstr>
      <vt:lpstr>Executive summary</vt:lpstr>
      <vt:lpstr>Executive summary</vt:lpstr>
      <vt:lpstr>Data collection</vt:lpstr>
      <vt:lpstr>Data wrangling</vt:lpstr>
      <vt:lpstr>EDA data visualization</vt:lpstr>
      <vt:lpstr>SQL-Based EDA</vt:lpstr>
      <vt:lpstr>Interactive map</vt:lpstr>
      <vt:lpstr>Build a Dashboard</vt:lpstr>
      <vt:lpstr>Predictive Analysis</vt:lpstr>
      <vt:lpstr>Growth by sector </vt:lpstr>
      <vt:lpstr>A SATISFIED CUTOMER</vt:lpstr>
      <vt:lpstr>Meet the team</vt:lpstr>
      <vt:lpstr>What’s next</vt:lpstr>
      <vt:lpstr>quarterly timeline</vt:lpstr>
      <vt:lpstr>Goals for q2</vt:lpstr>
      <vt:lpstr>Goals for q2 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Rueda</dc:creator>
  <cp:lastModifiedBy>Carlos Rueda</cp:lastModifiedBy>
  <cp:revision>1</cp:revision>
  <dcterms:created xsi:type="dcterms:W3CDTF">2024-11-12T19:09:02Z</dcterms:created>
  <dcterms:modified xsi:type="dcterms:W3CDTF">2024-11-12T20:58:32Z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